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2" r:id="rId12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7" Type="http://schemas.openxmlformats.org/officeDocument/2006/relationships/slide" Target="slides/slide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2" name="Shape 8812"/>
        <p:cNvGrpSpPr/>
        <p:nvPr/>
      </p:nvGrpSpPr>
      <p:grpSpPr>
        <a:xfrm>
          <a:off x="0" y="0"/>
          <a:ext cx="0" cy="0"/>
          <a:chOff x="0" y="0"/>
          <a:chExt cx="0" cy="0"/>
        </a:xfrm>
      </p:grpSpPr>
      <p:sp>
        <p:nvSpPr>
          <p:cNvPr id="8813" name="Google Shape;881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4" name="Google Shape;881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xml"/><Relationship Id="rId3" Type="http://schemas.openxmlformats.org/officeDocument/2006/relationships/image" Target="../media/image157.png"/><Relationship Id="rId4" Type="http://schemas.openxmlformats.org/officeDocument/2006/relationships/image" Target="../media/image131.png"/><Relationship Id="rId5" Type="http://schemas.openxmlformats.org/officeDocument/2006/relationships/image" Target="../media/image139.png"/></Relationships>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FFFCC"/>
        </a:solidFill>
      </p:bgPr>
    </p:bg>
    <p:spTree>
      <p:nvGrpSpPr>
        <p:cNvPr id="8815" name="Shape 8815"/>
        <p:cNvGrpSpPr/>
        <p:nvPr/>
      </p:nvGrpSpPr>
      <p:grpSpPr>
        <a:xfrm>
          <a:off x="0" y="0"/>
          <a:ext cx="0" cy="0"/>
          <a:chOff x="0" y="0"/>
          <a:chExt cx="0" cy="0"/>
        </a:xfrm>
      </p:grpSpPr>
      <p:pic>
        <p:nvPicPr>
          <p:cNvPr id="8816" name="Google Shape;8816;p1437"/>
          <p:cNvPicPr preferRelativeResize="0"/>
          <p:nvPr/>
        </p:nvPicPr>
        <p:blipFill rotWithShape="1">
          <a:blip r:embed="rId3">
            <a:alphaModFix/>
          </a:blip>
          <a:srcRect b="0" l="0" r="0" t="0"/>
          <a:stretch/>
        </p:blipFill>
        <p:spPr>
          <a:xfrm>
            <a:off x="0" y="6378575"/>
            <a:ext cx="9144000" cy="479425"/>
          </a:xfrm>
          <a:prstGeom prst="rect">
            <a:avLst/>
          </a:prstGeom>
          <a:noFill/>
          <a:ln>
            <a:noFill/>
          </a:ln>
        </p:spPr>
      </p:pic>
      <p:sp>
        <p:nvSpPr>
          <p:cNvPr id="8817" name="Google Shape;8817;p1437"/>
          <p:cNvSpPr txBox="1"/>
          <p:nvPr>
            <p:ph idx="1" type="body"/>
          </p:nvPr>
        </p:nvSpPr>
        <p:spPr>
          <a:xfrm>
            <a:off x="304800" y="1066800"/>
            <a:ext cx="4800600" cy="48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660033"/>
              </a:buClr>
              <a:buSzPts val="1800"/>
              <a:buFont typeface="Arial"/>
              <a:buNone/>
            </a:pPr>
            <a:r>
              <a:rPr lang="en-US" sz="1800">
                <a:solidFill>
                  <a:srgbClr val="660033"/>
                </a:solidFill>
                <a:latin typeface="Arial"/>
                <a:ea typeface="Arial"/>
                <a:cs typeface="Arial"/>
                <a:sym typeface="Arial"/>
              </a:rPr>
              <a:t>1.   Ice motion (non-equilibrium)… then continuity should apply. The 24 day ice volume flux through G1 is ~ (18.1±2).10</a:t>
            </a:r>
            <a:r>
              <a:rPr baseline="30000" lang="en-US" sz="1800">
                <a:solidFill>
                  <a:srgbClr val="660033"/>
                </a:solidFill>
                <a:latin typeface="Arial"/>
                <a:ea typeface="Arial"/>
                <a:cs typeface="Arial"/>
                <a:sym typeface="Arial"/>
              </a:rPr>
              <a:t>6  </a:t>
            </a:r>
            <a:r>
              <a:rPr lang="en-US" sz="1800">
                <a:solidFill>
                  <a:srgbClr val="660033"/>
                </a:solidFill>
                <a:latin typeface="Arial"/>
                <a:ea typeface="Arial"/>
                <a:cs typeface="Arial"/>
                <a:sym typeface="Arial"/>
              </a:rPr>
              <a:t>m</a:t>
            </a:r>
            <a:r>
              <a:rPr baseline="30000" lang="en-US" sz="1800">
                <a:solidFill>
                  <a:srgbClr val="660033"/>
                </a:solidFill>
                <a:latin typeface="Arial"/>
                <a:ea typeface="Arial"/>
                <a:cs typeface="Arial"/>
                <a:sym typeface="Arial"/>
              </a:rPr>
              <a:t>3</a:t>
            </a:r>
            <a:r>
              <a:rPr lang="en-US" sz="1800">
                <a:solidFill>
                  <a:srgbClr val="660033"/>
                </a:solidFill>
                <a:latin typeface="Arial"/>
                <a:ea typeface="Arial"/>
                <a:cs typeface="Arial"/>
                <a:sym typeface="Arial"/>
              </a:rPr>
              <a:t>,</a:t>
            </a:r>
            <a:r>
              <a:rPr baseline="30000" lang="en-US" sz="1800">
                <a:solidFill>
                  <a:srgbClr val="660033"/>
                </a:solidFill>
                <a:latin typeface="Arial"/>
                <a:ea typeface="Arial"/>
                <a:cs typeface="Arial"/>
                <a:sym typeface="Arial"/>
              </a:rPr>
              <a:t> </a:t>
            </a:r>
            <a:r>
              <a:rPr lang="en-US" sz="1800">
                <a:solidFill>
                  <a:srgbClr val="660033"/>
                </a:solidFill>
                <a:latin typeface="Arial"/>
                <a:ea typeface="Arial"/>
                <a:cs typeface="Arial"/>
                <a:sym typeface="Arial"/>
              </a:rPr>
              <a:t>G2 is ~ (18.5±2).10</a:t>
            </a:r>
            <a:r>
              <a:rPr baseline="30000" lang="en-US" sz="1800">
                <a:solidFill>
                  <a:srgbClr val="660033"/>
                </a:solidFill>
                <a:latin typeface="Arial"/>
                <a:ea typeface="Arial"/>
                <a:cs typeface="Arial"/>
                <a:sym typeface="Arial"/>
              </a:rPr>
              <a:t>6  </a:t>
            </a:r>
            <a:r>
              <a:rPr lang="en-US" sz="1800">
                <a:solidFill>
                  <a:srgbClr val="660033"/>
                </a:solidFill>
                <a:latin typeface="Arial"/>
                <a:ea typeface="Arial"/>
                <a:cs typeface="Arial"/>
                <a:sym typeface="Arial"/>
              </a:rPr>
              <a:t>m</a:t>
            </a:r>
            <a:r>
              <a:rPr baseline="30000" lang="en-US" sz="1800">
                <a:solidFill>
                  <a:srgbClr val="660033"/>
                </a:solidFill>
                <a:latin typeface="Arial"/>
                <a:ea typeface="Arial"/>
                <a:cs typeface="Arial"/>
                <a:sym typeface="Arial"/>
              </a:rPr>
              <a:t>3</a:t>
            </a:r>
            <a:r>
              <a:rPr lang="en-US" sz="1800">
                <a:solidFill>
                  <a:srgbClr val="660033"/>
                </a:solidFill>
                <a:latin typeface="Arial"/>
                <a:ea typeface="Arial"/>
                <a:cs typeface="Arial"/>
                <a:sym typeface="Arial"/>
              </a:rPr>
              <a:t>, but the surface subsidence is equivalent to</a:t>
            </a:r>
            <a:r>
              <a:rPr baseline="30000" lang="en-US" sz="1800">
                <a:solidFill>
                  <a:srgbClr val="660033"/>
                </a:solidFill>
                <a:latin typeface="Arial"/>
                <a:ea typeface="Arial"/>
                <a:cs typeface="Arial"/>
                <a:sym typeface="Arial"/>
              </a:rPr>
              <a:t> </a:t>
            </a:r>
            <a:r>
              <a:rPr lang="en-US" sz="1800">
                <a:solidFill>
                  <a:srgbClr val="660033"/>
                </a:solidFill>
                <a:latin typeface="Arial"/>
                <a:ea typeface="Arial"/>
                <a:cs typeface="Arial"/>
                <a:sym typeface="Arial"/>
              </a:rPr>
              <a:t>a volume of</a:t>
            </a:r>
            <a:r>
              <a:rPr baseline="30000" lang="en-US" sz="1800">
                <a:solidFill>
                  <a:srgbClr val="660033"/>
                </a:solidFill>
                <a:latin typeface="Arial"/>
                <a:ea typeface="Arial"/>
                <a:cs typeface="Arial"/>
                <a:sym typeface="Arial"/>
              </a:rPr>
              <a:t> </a:t>
            </a:r>
            <a:r>
              <a:rPr lang="en-US" sz="1800">
                <a:solidFill>
                  <a:srgbClr val="660033"/>
                </a:solidFill>
                <a:latin typeface="Arial"/>
                <a:ea typeface="Arial"/>
                <a:cs typeface="Arial"/>
                <a:sym typeface="Arial"/>
              </a:rPr>
              <a:t>~ (6.7±1). 10</a:t>
            </a:r>
            <a:r>
              <a:rPr baseline="30000" lang="en-US" sz="1800">
                <a:solidFill>
                  <a:srgbClr val="660033"/>
                </a:solidFill>
                <a:latin typeface="Arial"/>
                <a:ea typeface="Arial"/>
                <a:cs typeface="Arial"/>
                <a:sym typeface="Arial"/>
              </a:rPr>
              <a:t>6  </a:t>
            </a:r>
            <a:r>
              <a:rPr lang="en-US" sz="1800">
                <a:solidFill>
                  <a:srgbClr val="660033"/>
                </a:solidFill>
                <a:latin typeface="Arial"/>
                <a:ea typeface="Arial"/>
                <a:cs typeface="Arial"/>
                <a:sym typeface="Arial"/>
              </a:rPr>
              <a:t>m</a:t>
            </a:r>
            <a:r>
              <a:rPr baseline="30000" lang="en-US" sz="1800">
                <a:solidFill>
                  <a:srgbClr val="660033"/>
                </a:solidFill>
                <a:latin typeface="Arial"/>
                <a:ea typeface="Arial"/>
                <a:cs typeface="Arial"/>
                <a:sym typeface="Arial"/>
              </a:rPr>
              <a:t>3</a:t>
            </a:r>
            <a:r>
              <a:rPr lang="en-US" sz="1800">
                <a:solidFill>
                  <a:srgbClr val="660033"/>
                </a:solidFill>
                <a:latin typeface="Arial"/>
                <a:ea typeface="Arial"/>
                <a:cs typeface="Arial"/>
                <a:sym typeface="Arial"/>
              </a:rPr>
              <a:t>. </a:t>
            </a:r>
            <a:r>
              <a:rPr baseline="30000" lang="en-US" sz="1800">
                <a:solidFill>
                  <a:srgbClr val="660033"/>
                </a:solidFill>
                <a:latin typeface="Arial"/>
                <a:ea typeface="Arial"/>
                <a:cs typeface="Arial"/>
                <a:sym typeface="Arial"/>
              </a:rPr>
              <a:t> </a:t>
            </a:r>
            <a:r>
              <a:rPr lang="en-US" sz="1800">
                <a:solidFill>
                  <a:srgbClr val="660033"/>
                </a:solidFill>
                <a:latin typeface="Arial"/>
                <a:ea typeface="Arial"/>
                <a:cs typeface="Arial"/>
                <a:sym typeface="Arial"/>
              </a:rPr>
              <a:t>So if the subsurface ice motion mirrors the surface motion then there is not enough ice going out through G2. As we don’t have precise ice thickness estimates for G1 and G2 the error margins are just estimates.</a:t>
            </a:r>
            <a:endParaRPr/>
          </a:p>
          <a:p>
            <a:pPr indent="0" lvl="0" marL="0" rtl="0" algn="l">
              <a:lnSpc>
                <a:spcPct val="90000"/>
              </a:lnSpc>
              <a:spcBef>
                <a:spcPts val="360"/>
              </a:spcBef>
              <a:spcAft>
                <a:spcPts val="0"/>
              </a:spcAft>
              <a:buClr>
                <a:schemeClr val="dk1"/>
              </a:buClr>
              <a:buSzPts val="1800"/>
              <a:buFont typeface="Times New Roman"/>
              <a:buNone/>
            </a:pPr>
            <a:r>
              <a:t/>
            </a:r>
            <a:endParaRPr sz="1800">
              <a:solidFill>
                <a:srgbClr val="660033"/>
              </a:solidFill>
              <a:latin typeface="Arial"/>
              <a:ea typeface="Arial"/>
              <a:cs typeface="Arial"/>
              <a:sym typeface="Arial"/>
            </a:endParaRPr>
          </a:p>
          <a:p>
            <a:pPr indent="0" lvl="0" marL="0" rtl="0" algn="l">
              <a:lnSpc>
                <a:spcPct val="90000"/>
              </a:lnSpc>
              <a:spcBef>
                <a:spcPts val="360"/>
              </a:spcBef>
              <a:spcAft>
                <a:spcPts val="0"/>
              </a:spcAft>
              <a:buClr>
                <a:srgbClr val="660033"/>
              </a:buClr>
              <a:buSzPts val="1800"/>
              <a:buFont typeface="Arial"/>
              <a:buNone/>
            </a:pPr>
            <a:r>
              <a:rPr lang="en-US" sz="1800">
                <a:solidFill>
                  <a:srgbClr val="660033"/>
                </a:solidFill>
                <a:latin typeface="Arial"/>
                <a:ea typeface="Arial"/>
                <a:cs typeface="Arial"/>
                <a:sym typeface="Arial"/>
              </a:rPr>
              <a:t>Maybe the missing volume is not ice but water, so that we are observing…</a:t>
            </a:r>
            <a:endParaRPr/>
          </a:p>
          <a:p>
            <a:pPr indent="0" lvl="0" marL="0" rtl="0" algn="l">
              <a:lnSpc>
                <a:spcPct val="90000"/>
              </a:lnSpc>
              <a:spcBef>
                <a:spcPts val="360"/>
              </a:spcBef>
              <a:spcAft>
                <a:spcPts val="0"/>
              </a:spcAft>
              <a:buClr>
                <a:srgbClr val="660033"/>
              </a:buClr>
              <a:buSzPts val="1800"/>
              <a:buFont typeface="Arial"/>
              <a:buNone/>
            </a:pPr>
            <a:r>
              <a:rPr lang="en-US" sz="1800">
                <a:solidFill>
                  <a:srgbClr val="660033"/>
                </a:solidFill>
                <a:latin typeface="Arial"/>
                <a:ea typeface="Arial"/>
                <a:cs typeface="Arial"/>
                <a:sym typeface="Arial"/>
              </a:rPr>
              <a:t>2.   Movement of ‘pockets’ of subglacial water. Also, all the ‘features’ appear to be at hydropotential wells so water can certainly collect there.</a:t>
            </a:r>
            <a:endParaRPr/>
          </a:p>
        </p:txBody>
      </p:sp>
      <p:sp>
        <p:nvSpPr>
          <p:cNvPr id="8818" name="Google Shape;8818;p1437"/>
          <p:cNvSpPr txBox="1"/>
          <p:nvPr/>
        </p:nvSpPr>
        <p:spPr>
          <a:xfrm>
            <a:off x="304800" y="254000"/>
            <a:ext cx="54102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60033"/>
              </a:buClr>
              <a:buSzPts val="1800"/>
              <a:buFont typeface="Arial"/>
              <a:buNone/>
            </a:pPr>
            <a:r>
              <a:rPr b="1" i="0" lang="en-US" sz="1800" u="none" cap="none" strike="noStrike">
                <a:solidFill>
                  <a:srgbClr val="660033"/>
                </a:solidFill>
                <a:latin typeface="Arial"/>
                <a:ea typeface="Arial"/>
                <a:cs typeface="Arial"/>
                <a:sym typeface="Arial"/>
              </a:rPr>
              <a:t>Possible explanations for the anomalous vertical motion ?</a:t>
            </a:r>
            <a:endParaRPr/>
          </a:p>
        </p:txBody>
      </p:sp>
      <p:pic>
        <p:nvPicPr>
          <p:cNvPr id="8819" name="Google Shape;8819;p1437"/>
          <p:cNvPicPr preferRelativeResize="0"/>
          <p:nvPr/>
        </p:nvPicPr>
        <p:blipFill rotWithShape="1">
          <a:blip r:embed="rId4">
            <a:alphaModFix/>
          </a:blip>
          <a:srcRect b="41667" l="26042" r="46874" t="25000"/>
          <a:stretch/>
        </p:blipFill>
        <p:spPr>
          <a:xfrm>
            <a:off x="5867400" y="0"/>
            <a:ext cx="2895600" cy="2671763"/>
          </a:xfrm>
          <a:prstGeom prst="rect">
            <a:avLst/>
          </a:prstGeom>
          <a:noFill/>
          <a:ln>
            <a:noFill/>
          </a:ln>
        </p:spPr>
      </p:pic>
      <p:pic>
        <p:nvPicPr>
          <p:cNvPr id="8820" name="Google Shape;8820;p1437"/>
          <p:cNvPicPr preferRelativeResize="0"/>
          <p:nvPr/>
        </p:nvPicPr>
        <p:blipFill rotWithShape="1">
          <a:blip r:embed="rId5">
            <a:alphaModFix/>
          </a:blip>
          <a:srcRect b="8537" l="24129" r="47200" t="35364"/>
          <a:stretch/>
        </p:blipFill>
        <p:spPr>
          <a:xfrm>
            <a:off x="5486400" y="2743200"/>
            <a:ext cx="3657600" cy="3505200"/>
          </a:xfrm>
          <a:prstGeom prst="rect">
            <a:avLst/>
          </a:prstGeom>
          <a:noFill/>
          <a:ln>
            <a:noFill/>
          </a:ln>
        </p:spPr>
      </p:pic>
      <p:cxnSp>
        <p:nvCxnSpPr>
          <p:cNvPr id="8821" name="Google Shape;8821;p1437"/>
          <p:cNvCxnSpPr/>
          <p:nvPr/>
        </p:nvCxnSpPr>
        <p:spPr>
          <a:xfrm>
            <a:off x="6781800" y="1600200"/>
            <a:ext cx="76200" cy="228600"/>
          </a:xfrm>
          <a:prstGeom prst="straightConnector1">
            <a:avLst/>
          </a:prstGeom>
          <a:noFill/>
          <a:ln cap="flat" cmpd="sng" w="9525">
            <a:solidFill>
              <a:schemeClr val="dk1"/>
            </a:solidFill>
            <a:prstDash val="solid"/>
            <a:round/>
            <a:headEnd len="med" w="med" type="none"/>
            <a:tailEnd len="med" w="med" type="none"/>
          </a:ln>
        </p:spPr>
      </p:cxnSp>
      <p:cxnSp>
        <p:nvCxnSpPr>
          <p:cNvPr id="8822" name="Google Shape;8822;p1437"/>
          <p:cNvCxnSpPr/>
          <p:nvPr/>
        </p:nvCxnSpPr>
        <p:spPr>
          <a:xfrm>
            <a:off x="7848600" y="1447800"/>
            <a:ext cx="76200" cy="228600"/>
          </a:xfrm>
          <a:prstGeom prst="straightConnector1">
            <a:avLst/>
          </a:prstGeom>
          <a:noFill/>
          <a:ln cap="flat" cmpd="sng" w="9525">
            <a:solidFill>
              <a:schemeClr val="dk1"/>
            </a:solidFill>
            <a:prstDash val="solid"/>
            <a:round/>
            <a:headEnd len="med" w="med" type="none"/>
            <a:tailEnd len="med" w="med" type="none"/>
          </a:ln>
        </p:spPr>
      </p:cxnSp>
      <p:sp>
        <p:nvSpPr>
          <p:cNvPr id="8823" name="Google Shape;8823;p1437"/>
          <p:cNvSpPr txBox="1"/>
          <p:nvPr/>
        </p:nvSpPr>
        <p:spPr>
          <a:xfrm>
            <a:off x="5105400" y="59436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30</a:t>
            </a:r>
            <a:endParaRPr/>
          </a:p>
        </p:txBody>
      </p:sp>
      <p:sp>
        <p:nvSpPr>
          <p:cNvPr id="8824" name="Google Shape;8824;p1437"/>
          <p:cNvSpPr txBox="1"/>
          <p:nvPr/>
        </p:nvSpPr>
        <p:spPr>
          <a:xfrm>
            <a:off x="5105400" y="55626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a:t>
            </a:r>
            <a:endParaRPr/>
          </a:p>
        </p:txBody>
      </p:sp>
      <p:sp>
        <p:nvSpPr>
          <p:cNvPr id="8825" name="Google Shape;8825;p1437"/>
          <p:cNvSpPr txBox="1"/>
          <p:nvPr/>
        </p:nvSpPr>
        <p:spPr>
          <a:xfrm>
            <a:off x="6705600" y="1752600"/>
            <a:ext cx="4206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G1</a:t>
            </a:r>
            <a:endParaRPr/>
          </a:p>
        </p:txBody>
      </p:sp>
      <p:sp>
        <p:nvSpPr>
          <p:cNvPr id="8826" name="Google Shape;8826;p1437"/>
          <p:cNvSpPr txBox="1"/>
          <p:nvPr/>
        </p:nvSpPr>
        <p:spPr>
          <a:xfrm>
            <a:off x="7772400" y="1600200"/>
            <a:ext cx="4206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G2</a:t>
            </a:r>
            <a:endParaRPr/>
          </a:p>
        </p:txBody>
      </p:sp>
      <p:sp>
        <p:nvSpPr>
          <p:cNvPr id="8827" name="Google Shape;8827;p1437"/>
          <p:cNvSpPr txBox="1"/>
          <p:nvPr/>
        </p:nvSpPr>
        <p:spPr>
          <a:xfrm>
            <a:off x="5851525" y="2830513"/>
            <a:ext cx="30416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24 day vertical displacement profiles</a:t>
            </a:r>
            <a:endParaRPr/>
          </a:p>
        </p:txBody>
      </p:sp>
      <p:sp>
        <p:nvSpPr>
          <p:cNvPr id="8828" name="Google Shape;8828;p1437"/>
          <p:cNvSpPr txBox="1"/>
          <p:nvPr/>
        </p:nvSpPr>
        <p:spPr>
          <a:xfrm>
            <a:off x="5851525" y="4659313"/>
            <a:ext cx="20351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Ice speed profiles (m/a)</a:t>
            </a:r>
            <a:endParaRPr/>
          </a:p>
        </p:txBody>
      </p:sp>
      <p:sp>
        <p:nvSpPr>
          <p:cNvPr id="8829" name="Google Shape;8829;p1437"/>
          <p:cNvSpPr txBox="1"/>
          <p:nvPr/>
        </p:nvSpPr>
        <p:spPr>
          <a:xfrm>
            <a:off x="7146925" y="4354513"/>
            <a:ext cx="500063"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Km.</a:t>
            </a:r>
            <a:endParaRPr/>
          </a:p>
        </p:txBody>
      </p:sp>
      <p:sp>
        <p:nvSpPr>
          <p:cNvPr id="8830" name="Google Shape;8830;p1437"/>
          <p:cNvSpPr txBox="1"/>
          <p:nvPr/>
        </p:nvSpPr>
        <p:spPr>
          <a:xfrm>
            <a:off x="5105400" y="51816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50</a:t>
            </a:r>
            <a:endParaRPr/>
          </a:p>
        </p:txBody>
      </p:sp>
      <p:sp>
        <p:nvSpPr>
          <p:cNvPr id="8831" name="Google Shape;8831;p1437"/>
          <p:cNvSpPr txBox="1"/>
          <p:nvPr/>
        </p:nvSpPr>
        <p:spPr>
          <a:xfrm>
            <a:off x="5257800" y="3048000"/>
            <a:ext cx="2825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0</a:t>
            </a:r>
            <a:endParaRPr/>
          </a:p>
        </p:txBody>
      </p:sp>
      <p:sp>
        <p:nvSpPr>
          <p:cNvPr id="8832" name="Google Shape;8832;p1437"/>
          <p:cNvSpPr txBox="1"/>
          <p:nvPr/>
        </p:nvSpPr>
        <p:spPr>
          <a:xfrm>
            <a:off x="5029200" y="3352800"/>
            <a:ext cx="7254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-20 cm</a:t>
            </a:r>
            <a:endParaRPr/>
          </a:p>
        </p:txBody>
      </p:sp>
      <p:sp>
        <p:nvSpPr>
          <p:cNvPr id="8833" name="Google Shape;8833;p1437"/>
          <p:cNvSpPr txBox="1"/>
          <p:nvPr/>
        </p:nvSpPr>
        <p:spPr>
          <a:xfrm>
            <a:off x="5029200" y="3733800"/>
            <a:ext cx="7254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 cm</a:t>
            </a:r>
            <a:endParaRPr/>
          </a:p>
        </p:txBody>
      </p:sp>
      <p:sp>
        <p:nvSpPr>
          <p:cNvPr id="8834" name="Google Shape;8834;p1437"/>
          <p:cNvSpPr txBox="1"/>
          <p:nvPr/>
        </p:nvSpPr>
        <p:spPr>
          <a:xfrm>
            <a:off x="5013325" y="4049713"/>
            <a:ext cx="4730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